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294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4" r:id="rId29"/>
    <p:sldId id="289" r:id="rId30"/>
    <p:sldId id="285" r:id="rId31"/>
    <p:sldId id="287" r:id="rId32"/>
    <p:sldId id="290" r:id="rId33"/>
    <p:sldId id="291" r:id="rId34"/>
    <p:sldId id="292" r:id="rId35"/>
    <p:sldId id="293" r:id="rId36"/>
    <p:sldId id="295" r:id="rId37"/>
    <p:sldId id="296" r:id="rId38"/>
    <p:sldId id="297" r:id="rId39"/>
    <p:sldId id="298" r:id="rId40"/>
    <p:sldId id="299" r:id="rId41"/>
    <p:sldId id="300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A8D1D2-79EF-2FB1-8202-F68930FCCC96}" name="김재현" initials="김" userId="S::elsd0326@student.jbnu.ac.kr::d748fa45-46e2-41f6-b076-e8ffb829c4f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92000" autoAdjust="0"/>
  </p:normalViewPr>
  <p:slideViewPr>
    <p:cSldViewPr snapToGrid="0">
      <p:cViewPr varScale="1">
        <p:scale>
          <a:sx n="105" d="100"/>
          <a:sy n="105" d="100"/>
        </p:scale>
        <p:origin x="9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909BF-503D-46EF-A7F0-824009663C50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5C388-934A-4DC6-9185-7480E02D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76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과도한 권한은 보안상 문제가 있다</a:t>
            </a:r>
            <a:r>
              <a:rPr lang="en-US" altLang="ko-KR" dirty="0"/>
              <a:t>. </a:t>
            </a:r>
            <a:r>
              <a:rPr lang="ko-KR" altLang="en-US" dirty="0"/>
              <a:t>데이터를 삭제하는 </a:t>
            </a:r>
            <a:r>
              <a:rPr lang="en-US" altLang="ko-KR" dirty="0" err="1"/>
              <a:t>api</a:t>
            </a:r>
            <a:r>
              <a:rPr lang="ko-KR" altLang="en-US" dirty="0"/>
              <a:t>가 호출이 되면 그대로 삭제된다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29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7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계정 활동에 대한 가시성은 보안 및 운영 모범 사례의 핵심 측면이다</a:t>
            </a:r>
            <a:r>
              <a:rPr lang="en-US" altLang="ko-KR" dirty="0"/>
              <a:t>. CloudTrail</a:t>
            </a:r>
            <a:r>
              <a:rPr lang="ko-KR" altLang="en-US" dirty="0"/>
              <a:t>을 사용하여 </a:t>
            </a:r>
            <a:r>
              <a:rPr lang="en-US" altLang="ko-KR" dirty="0"/>
              <a:t>AWS</a:t>
            </a:r>
            <a:r>
              <a:rPr lang="ko-KR" altLang="en-US" dirty="0"/>
              <a:t>인프라 전반에서 계정 활동을 보고</a:t>
            </a:r>
            <a:r>
              <a:rPr lang="en-US" altLang="ko-KR" dirty="0"/>
              <a:t>, </a:t>
            </a:r>
            <a:r>
              <a:rPr lang="ko-KR" altLang="en-US" dirty="0"/>
              <a:t>검색하고</a:t>
            </a:r>
            <a:r>
              <a:rPr lang="en-US" altLang="ko-KR" dirty="0"/>
              <a:t>, </a:t>
            </a:r>
            <a:r>
              <a:rPr lang="ko-KR" altLang="en-US" dirty="0"/>
              <a:t>다운로드하고</a:t>
            </a:r>
            <a:r>
              <a:rPr lang="en-US" altLang="ko-KR" dirty="0"/>
              <a:t>, </a:t>
            </a:r>
            <a:r>
              <a:rPr lang="ko-KR" altLang="en-US" dirty="0"/>
              <a:t>보관하고</a:t>
            </a:r>
            <a:r>
              <a:rPr lang="en-US" altLang="ko-KR" dirty="0"/>
              <a:t>, </a:t>
            </a:r>
            <a:r>
              <a:rPr lang="ko-KR" altLang="en-US" dirty="0"/>
              <a:t>분석하고</a:t>
            </a:r>
            <a:r>
              <a:rPr lang="en-US" altLang="ko-KR" dirty="0"/>
              <a:t>, </a:t>
            </a:r>
            <a:r>
              <a:rPr lang="ko-KR" altLang="en-US" dirty="0"/>
              <a:t>이에 대응할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누가 또는 무엇을 취했는지</a:t>
            </a:r>
            <a:r>
              <a:rPr lang="en-US" altLang="ko-KR" dirty="0"/>
              <a:t>, </a:t>
            </a:r>
            <a:r>
              <a:rPr lang="ko-KR" altLang="en-US" dirty="0"/>
              <a:t>어떤 리소스에 조치를 취했는지</a:t>
            </a:r>
            <a:r>
              <a:rPr lang="en-US" altLang="ko-KR" dirty="0"/>
              <a:t>, </a:t>
            </a:r>
            <a:r>
              <a:rPr lang="ko-KR" altLang="en-US" dirty="0"/>
              <a:t>이벤트가 언제 발생했는지를 알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04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41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23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49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263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AWS 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계정에서 비정상적인 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API 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호출 비율 또는 오류 비율 활동을 캡처합니다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65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모니터링 및 관찰 서비스</a:t>
            </a:r>
            <a:r>
              <a:rPr lang="en-US" altLang="ko-KR" dirty="0"/>
              <a:t>. </a:t>
            </a:r>
            <a:r>
              <a:rPr lang="ko-KR" altLang="en-US" dirty="0"/>
              <a:t>로그</a:t>
            </a:r>
            <a:r>
              <a:rPr lang="en-US" altLang="ko-KR" dirty="0"/>
              <a:t>, </a:t>
            </a:r>
            <a:r>
              <a:rPr lang="ko-KR" altLang="en-US" dirty="0"/>
              <a:t>지표 및 이벤트 형태로 로그 데이터 및 운영 데이터를 수집해 </a:t>
            </a:r>
            <a:r>
              <a:rPr lang="en-US" altLang="ko-KR" dirty="0" err="1"/>
              <a:t>aws</a:t>
            </a:r>
            <a:r>
              <a:rPr lang="ko-KR" altLang="en-US" dirty="0"/>
              <a:t>와 </a:t>
            </a:r>
            <a:r>
              <a:rPr lang="ko-KR" altLang="en-US" dirty="0" err="1"/>
              <a:t>온프레미스</a:t>
            </a:r>
            <a:r>
              <a:rPr lang="ko-KR" altLang="en-US" dirty="0"/>
              <a:t> 환경의 애플리케이션에 대한 모니터링을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18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76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Sns</a:t>
            </a:r>
            <a:r>
              <a:rPr lang="ko-KR" altLang="en-US" dirty="0"/>
              <a:t>를 통해 이메일이나 </a:t>
            </a:r>
            <a:r>
              <a:rPr lang="en-US" altLang="ko-KR" dirty="0" err="1"/>
              <a:t>sms</a:t>
            </a:r>
            <a:r>
              <a:rPr lang="ko-KR" altLang="en-US" dirty="0"/>
              <a:t>로 알람을 보내거나</a:t>
            </a:r>
            <a:r>
              <a:rPr lang="en-US" altLang="ko-KR" dirty="0"/>
              <a:t>, </a:t>
            </a:r>
            <a:r>
              <a:rPr lang="ko-KR" altLang="en-US" dirty="0"/>
              <a:t>람다나 시스템 매니저의 </a:t>
            </a:r>
            <a:r>
              <a:rPr lang="en-US" altLang="ko-KR" dirty="0"/>
              <a:t>run </a:t>
            </a:r>
            <a:r>
              <a:rPr lang="ko-KR" altLang="en-US" dirty="0"/>
              <a:t>커맨드를 통해 알람을 보낼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70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Ec2</a:t>
            </a:r>
            <a:r>
              <a:rPr lang="ko-KR" altLang="en-US" dirty="0"/>
              <a:t>에서 필요한 액션만 지정</a:t>
            </a:r>
            <a:r>
              <a:rPr lang="en-US" altLang="ko-KR" dirty="0"/>
              <a:t>. </a:t>
            </a:r>
            <a:r>
              <a:rPr lang="ko-KR" altLang="en-US" dirty="0"/>
              <a:t>이런 경우 간단한 조회용도로 </a:t>
            </a:r>
            <a:r>
              <a:rPr lang="en-US" altLang="ko-KR" dirty="0" err="1"/>
              <a:t>db</a:t>
            </a:r>
            <a:r>
              <a:rPr lang="ko-KR" altLang="en-US" dirty="0"/>
              <a:t>에 접근을 한다 하더라도 정책상 중요한 개인정보에 대해서 조회를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13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2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지정된 테이블에 대한 특정 액세스만 허용함으로써 좀 더 안전하게 환경 구성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08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4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73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663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7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057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65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C44B4-914F-26CF-F402-39244D5D0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44320C-C0FB-795E-730C-1274DF8A8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09E8F-FA9F-5500-CFAA-F5C1E94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2FEB8-73AB-5E3D-E09C-296E97D3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8BB892-A53F-A7DF-0A16-D304475C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9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6361-032F-3004-D7F7-65BACAF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29598F-CFA7-8BE0-A6EB-B2955ED1D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08E7F-273A-F0A7-CB9C-53205F2F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90ED9-6558-CCC3-0E43-089E92E5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E1E32-E929-0F32-29F1-11589D89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37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A7BC57-9FDF-BBBF-579B-E2A3E2D40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008507-034D-2F63-6A2B-9521FBF4A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250F9-3536-91B5-B193-F7B31A3E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2FDF5-2E09-3624-A157-5085B74FC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85CF2-4335-C4E6-EF55-93986B58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4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45083-BCF3-1FD2-ADE1-A7801058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B38FC-E797-F83D-90CF-3CF0BB087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1E370-0F4C-0A8B-0D85-45CE27E1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270FB1-8F91-D9CD-E434-AE439F76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DD38B-C7B0-F9E1-E03B-2368B816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4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731F0-A91E-2BA0-E585-8846664F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AB8A7-3AEF-2434-A895-2AD86F306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42E85-320C-2257-133C-491CE1C9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9151B-1CCC-EC52-B52F-4F00F125D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E70E4-04FF-F684-02A7-4ADE51C0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5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57188-F50F-964F-02C4-DF3965C3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B2526-7CA7-CF3A-E9D8-3527D708D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930050-C2B8-0059-D7E6-76C596658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E53DC8-2879-ADFA-44B5-7C7A1D63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3C25A-543C-0226-5A28-8ED398A7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81316D-CFAE-3FA3-F30B-564630BF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298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298CB-A30C-1EC1-BC7B-6A7567AA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AD84E0-CE80-D131-9512-C20282C39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63126-24DC-6CF5-101C-2A1F13554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7B98E5-B4BA-756B-B3A8-650BAD955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BC25DB-0286-14A9-ED37-D02BBA3E8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5D3DF2-B2D6-5055-63FC-058A1176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48D35C-E0D3-3625-4E1F-3976DC23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C90503-DD5D-7D0C-10EB-6B04C198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14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B6756-6179-62A7-27B1-59A57FEB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2C9F00-053D-5446-01B6-BC0395D3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F1D02D-ADF0-5E37-9F14-E6B9989B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7D1411-C13C-7053-0D60-2FCE2B6C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7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55D014-DCD5-F6FE-D79C-44F2BC3C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D81402-FCE8-2DE0-A749-84A8EC93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D4235-5B19-199A-B9DA-05C57EF6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44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72E38-F044-60C8-FDFF-015EDA43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A5A0CB-03C4-33A1-2DEC-81F8B119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95B66A-B82A-41D2-2902-C57C55BBB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498586-5FFE-EB13-7579-5ADA6ED5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17427D-7791-C917-BAB3-774DEDCFF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017001-6DCB-1D52-3B36-91152487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5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925A3-A2EA-1495-AF73-0A750CD1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C28CE2-90D4-B30D-7C25-6C49EF2E3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1A9D7-6DEB-A23A-6BD3-07E2AC605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C71F4-C03B-494A-3C60-4F595917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D84E75-9A6E-E09E-9C34-87AB5293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10DD31-2AC5-90D0-4D53-E5D09A82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4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01D028-20F8-3355-69EB-090B838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DD8857-2C1E-717F-87B0-D6D978DC0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F7E65-7808-14F2-3C92-FD9F4B62A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C2D2-5A1C-4C7F-8B84-C4DC8EB1FF56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64BAE-84CB-0C98-1773-0B93E8DDC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C6B54-E4C9-12F6-3824-643A16165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21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4C0D12-CC29-8011-2D85-7B1C98F7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b="1" dirty="0"/>
              <a:t>AWS Security</a:t>
            </a:r>
            <a:endParaRPr lang="ko-KR" altLang="en-US" sz="54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BB19EF-E170-43CB-C46E-7109DCE15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/>
              <a:t>Jae Hyeon Kim</a:t>
            </a:r>
            <a:endParaRPr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377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IAM </a:t>
            </a:r>
            <a:r>
              <a:rPr lang="ko-KR" altLang="en-US" sz="4000" b="1" dirty="0"/>
              <a:t>사용자 자격 증명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24F8B-8521-AC88-56CA-8D83EF76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1753831"/>
            <a:ext cx="9478698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6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AWS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Identity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61871E0-5F69-EF4A-4F6F-F2A0F9D3A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IAM Principal</a:t>
            </a:r>
            <a:r>
              <a:rPr lang="ko-KR" altLang="en-US" sz="2000" dirty="0"/>
              <a:t>은 </a:t>
            </a:r>
            <a:r>
              <a:rPr lang="en-US" altLang="ko-KR" sz="2000" dirty="0"/>
              <a:t>AWS </a:t>
            </a:r>
            <a:r>
              <a:rPr lang="ko-KR" altLang="en-US" sz="2000" dirty="0"/>
              <a:t>계정 내에 정의된 요청 주체를 의미한다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86664B-9EAE-D7A9-6952-A5DC4F1E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08" y="2705522"/>
            <a:ext cx="8030696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4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IAM Role </a:t>
            </a:r>
            <a:r>
              <a:rPr lang="ko-KR" altLang="en-US" sz="4000" b="1" dirty="0"/>
              <a:t>생성 메뉴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08A83F-CFB2-A632-4084-37F50761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66" y="1517119"/>
            <a:ext cx="8964276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8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IAM Role </a:t>
            </a:r>
            <a:r>
              <a:rPr lang="ko-KR" altLang="en-US" sz="4000" b="1" dirty="0"/>
              <a:t>자격 증명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3284D0-A18A-8E30-E4BC-44870C6D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833658"/>
            <a:ext cx="8468907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IAM Role </a:t>
            </a:r>
            <a:r>
              <a:rPr lang="ko-KR" altLang="en-US" sz="4000" b="1" dirty="0"/>
              <a:t>자격 증명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9B4ED5-B911-FC26-1C8F-92594E3A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859" y="1699999"/>
            <a:ext cx="6440281" cy="419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AWS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Access Management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61871E0-5F69-EF4A-4F6F-F2A0F9D3A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모든 </a:t>
            </a:r>
            <a:r>
              <a:rPr lang="en-US" altLang="ko-KR" sz="2000" dirty="0"/>
              <a:t>AWS </a:t>
            </a:r>
            <a:r>
              <a:rPr lang="ko-KR" altLang="en-US" sz="2000" dirty="0"/>
              <a:t>서비스는 접근제어 정책</a:t>
            </a:r>
            <a:r>
              <a:rPr lang="en-US" altLang="ko-KR" sz="2000" dirty="0"/>
              <a:t>(Policy)</a:t>
            </a:r>
            <a:r>
              <a:rPr lang="ko-KR" altLang="en-US" sz="2000" dirty="0"/>
              <a:t>을 기반으로 인가됨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매 </a:t>
            </a:r>
            <a:r>
              <a:rPr lang="en-US" altLang="ko-KR" sz="2000" dirty="0"/>
              <a:t>API</a:t>
            </a:r>
            <a:r>
              <a:rPr lang="ko-KR" altLang="en-US" sz="2000" dirty="0"/>
              <a:t>호출 시</a:t>
            </a:r>
            <a:r>
              <a:rPr lang="en-US" altLang="ko-KR" sz="2000" dirty="0"/>
              <a:t>, </a:t>
            </a:r>
            <a:r>
              <a:rPr lang="ko-KR" altLang="en-US" sz="2000" dirty="0"/>
              <a:t>적용된 정책을 통해 인가 수행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정책은 </a:t>
            </a:r>
            <a:r>
              <a:rPr lang="en-US" altLang="ko-KR" sz="2000" dirty="0"/>
              <a:t>IAM </a:t>
            </a:r>
            <a:r>
              <a:rPr lang="ko-KR" altLang="en-US" sz="2000" dirty="0"/>
              <a:t>역할</a:t>
            </a:r>
            <a:r>
              <a:rPr lang="en-US" altLang="ko-KR" sz="2000" dirty="0"/>
              <a:t>/</a:t>
            </a:r>
            <a:r>
              <a:rPr lang="ko-KR" altLang="en-US" sz="2000" dirty="0"/>
              <a:t>사용자</a:t>
            </a:r>
            <a:r>
              <a:rPr lang="en-US" altLang="ko-KR" sz="2000" dirty="0"/>
              <a:t>/</a:t>
            </a:r>
            <a:r>
              <a:rPr lang="ko-KR" altLang="en-US" sz="2000" dirty="0"/>
              <a:t>그룹</a:t>
            </a:r>
            <a:r>
              <a:rPr lang="en-US" altLang="ko-KR" sz="2000" dirty="0"/>
              <a:t>, AWS </a:t>
            </a:r>
            <a:r>
              <a:rPr lang="ko-KR" altLang="en-US" sz="2000" dirty="0"/>
              <a:t>리소스</a:t>
            </a:r>
            <a:r>
              <a:rPr lang="en-US" altLang="ko-KR" sz="2000" dirty="0"/>
              <a:t>, </a:t>
            </a:r>
            <a:r>
              <a:rPr lang="ko-KR" altLang="en-US" sz="2000" dirty="0"/>
              <a:t>임시 자격증명 세션</a:t>
            </a:r>
            <a:r>
              <a:rPr lang="en-US" altLang="ko-KR" sz="2000" dirty="0"/>
              <a:t>, OU </a:t>
            </a:r>
            <a:r>
              <a:rPr lang="ko-KR" altLang="en-US" sz="2000" dirty="0"/>
              <a:t>등에 적용 가능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AWS Root </a:t>
            </a:r>
            <a:r>
              <a:rPr lang="ko-KR" altLang="en-US" sz="2000" dirty="0"/>
              <a:t>계정은 기본적으로 </a:t>
            </a:r>
            <a:r>
              <a:rPr lang="en-US" altLang="ko-KR" sz="2000" dirty="0"/>
              <a:t>AWS </a:t>
            </a:r>
            <a:r>
              <a:rPr lang="ko-KR" altLang="en-US" sz="2000" dirty="0"/>
              <a:t>리소스에 대한 모든 권한을 가짐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AWS </a:t>
            </a:r>
            <a:r>
              <a:rPr lang="ko-KR" altLang="en-US" sz="2000" dirty="0"/>
              <a:t>정책은 기본 디폴트가 </a:t>
            </a:r>
            <a:r>
              <a:rPr lang="en-US" altLang="ko-KR" sz="2000" dirty="0"/>
              <a:t>Deny</a:t>
            </a:r>
            <a:r>
              <a:rPr lang="ko-KR" altLang="en-US" sz="2000" dirty="0"/>
              <a:t>이고</a:t>
            </a:r>
            <a:r>
              <a:rPr lang="en-US" altLang="ko-KR" sz="2000" dirty="0"/>
              <a:t>, </a:t>
            </a:r>
            <a:r>
              <a:rPr lang="ko-KR" altLang="en-US" sz="2000" dirty="0"/>
              <a:t>명시적 </a:t>
            </a:r>
            <a:r>
              <a:rPr lang="en-US" altLang="ko-KR" sz="2000" dirty="0"/>
              <a:t>Allow &lt; </a:t>
            </a:r>
            <a:r>
              <a:rPr lang="ko-KR" altLang="en-US" sz="2000" dirty="0"/>
              <a:t>명시적 </a:t>
            </a:r>
            <a:r>
              <a:rPr lang="en-US" altLang="ko-KR" sz="2000" dirty="0"/>
              <a:t>Deny</a:t>
            </a:r>
            <a:r>
              <a:rPr lang="ko-KR" altLang="en-US" sz="2000" dirty="0"/>
              <a:t>의 우선순위</a:t>
            </a:r>
            <a:endParaRPr lang="en-US" altLang="ko-KR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969B0F-4914-5C53-EF79-401721F4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928" y="4540061"/>
            <a:ext cx="2299976" cy="210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IAM Policy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61871E0-5F69-EF4A-4F6F-F2A0F9D3A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AWS</a:t>
            </a:r>
            <a:r>
              <a:rPr lang="ko-KR" altLang="en-US" sz="2000" dirty="0"/>
              <a:t>에서 하나의 계정을 관리하려면 정책을 사용하여 해당 계정 내 권한을 정의한다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IAM </a:t>
            </a:r>
            <a:r>
              <a:rPr lang="ko-KR" altLang="en-US" sz="2000" dirty="0"/>
              <a:t>사용자를 생성할 경우</a:t>
            </a:r>
            <a:r>
              <a:rPr lang="en-US" altLang="ko-KR" sz="2000" dirty="0"/>
              <a:t>, </a:t>
            </a:r>
            <a:r>
              <a:rPr lang="ko-KR" altLang="en-US" sz="2000" dirty="0"/>
              <a:t>권한을 부여하지 않는 한 사용자는 계정 내에서 어떠한 것으로도 액세스할 수 없다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사용자가 또는 사용자가 속한 그룹에 연결된 정책인 자격 증명 기반 정책을 생성해서 사용자에게 권한을 부여해야 함</a:t>
            </a:r>
            <a:endParaRPr lang="en-US" altLang="ko-KR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17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IAM Policy </a:t>
            </a:r>
            <a:r>
              <a:rPr lang="ko-KR" altLang="en-US" sz="4000" b="1" dirty="0"/>
              <a:t>구성요소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F0F3AB-5C36-C2DA-8D91-0DA23083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25" y="1517119"/>
            <a:ext cx="10262749" cy="427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50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IAM </a:t>
            </a:r>
            <a:r>
              <a:rPr lang="ko-KR" altLang="en-US" sz="4000" b="1" dirty="0"/>
              <a:t>요청의 성공 조건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DB4FFF8-1F2D-1655-AB5C-08B045B86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IAM </a:t>
            </a:r>
            <a:r>
              <a:rPr lang="ko-KR" altLang="en-US" sz="2000" dirty="0"/>
              <a:t>보안 주체의 적법한 </a:t>
            </a:r>
            <a:r>
              <a:rPr lang="ko-KR" altLang="en-US" sz="2000" dirty="0" err="1"/>
              <a:t>서명값이</a:t>
            </a:r>
            <a:r>
              <a:rPr lang="ko-KR" altLang="en-US" sz="2000" dirty="0"/>
              <a:t> 포함되어 있고</a:t>
            </a:r>
            <a:r>
              <a:rPr lang="en-US" altLang="ko-KR" sz="2000" dirty="0"/>
              <a:t>(</a:t>
            </a:r>
            <a:r>
              <a:rPr lang="ko-KR" altLang="en-US" sz="2000" dirty="0"/>
              <a:t>인증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정책</a:t>
            </a:r>
            <a:r>
              <a:rPr lang="en-US" altLang="ko-KR" sz="2000" dirty="0"/>
              <a:t>(Policy)</a:t>
            </a:r>
            <a:r>
              <a:rPr lang="ko-KR" altLang="en-US" sz="2000" dirty="0"/>
              <a:t>에</a:t>
            </a:r>
            <a:r>
              <a:rPr lang="en-US" altLang="ko-KR" sz="2000" dirty="0"/>
              <a:t> </a:t>
            </a:r>
            <a:r>
              <a:rPr lang="ko-KR" altLang="en-US" sz="2000" dirty="0"/>
              <a:t>의해 해당 요청이 정확하게 인가되어야 함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714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DynamoDB</a:t>
            </a:r>
            <a:r>
              <a:rPr lang="ko-KR" altLang="en-US" sz="4000" b="1" dirty="0"/>
              <a:t>로 부터 데이터 읽기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789459-5F94-0A5F-D534-91963704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97" y="1938528"/>
            <a:ext cx="10057605" cy="40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0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목차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61871E0-5F69-EF4A-4F6F-F2A0F9D3A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Identity &amp; Access Management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AWS CloudTrail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AWS CloudWatch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경보 체계 구성</a:t>
            </a:r>
            <a:endParaRPr lang="en-US" altLang="ko-KR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6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DynamoDB</a:t>
            </a:r>
            <a:r>
              <a:rPr lang="ko-KR" altLang="en-US" sz="4000" b="1" dirty="0"/>
              <a:t>로 부터 데이터 읽기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5B616-425F-19DA-E23E-080EE76AE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86" y="1746761"/>
            <a:ext cx="10161828" cy="44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2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DynamoDB</a:t>
            </a:r>
            <a:r>
              <a:rPr lang="ko-KR" altLang="en-US" sz="4000" b="1" dirty="0"/>
              <a:t>로 부터 데이터 읽기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D24A37-F389-2ED3-AC8D-C6BFD640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76" y="1517119"/>
            <a:ext cx="9690047" cy="46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AWS </a:t>
            </a:r>
            <a:r>
              <a:rPr lang="ko-KR" altLang="en-US" sz="4000" b="1" dirty="0"/>
              <a:t>정책의 분류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5D4361-742A-F050-4690-2F8036187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04" y="1434823"/>
            <a:ext cx="9078592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Identity-Based </a:t>
            </a:r>
            <a:r>
              <a:rPr lang="ko-KR" altLang="en-US" sz="3600" b="1" dirty="0"/>
              <a:t>정책과 </a:t>
            </a:r>
            <a:r>
              <a:rPr lang="en-US" altLang="ko-KR" sz="3600" b="1" dirty="0"/>
              <a:t>Resource-Based </a:t>
            </a:r>
            <a:r>
              <a:rPr lang="ko-KR" altLang="en-US" sz="3600" b="1" dirty="0"/>
              <a:t>정책 비교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CF6BDF-4890-C610-BB54-84D975416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29" y="1779384"/>
            <a:ext cx="9964541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Identity-Based </a:t>
            </a:r>
            <a:r>
              <a:rPr lang="ko-KR" altLang="en-US" sz="3600" b="1" dirty="0"/>
              <a:t>정책과 </a:t>
            </a:r>
            <a:r>
              <a:rPr lang="en-US" altLang="ko-KR" sz="3600" b="1" dirty="0"/>
              <a:t>Resource-Based </a:t>
            </a:r>
            <a:r>
              <a:rPr lang="ko-KR" altLang="en-US" sz="3600" b="1" dirty="0"/>
              <a:t>정책 예시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96DAD4-3394-2DC6-7885-8C8936CAD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2" y="1713432"/>
            <a:ext cx="9793067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03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다른 계정의 경우 정책 설정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03C6E-2A44-1C02-B5EE-D0C6AD1E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8" y="1517119"/>
            <a:ext cx="9488224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40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Deny </a:t>
            </a:r>
            <a:r>
              <a:rPr lang="ko-KR" altLang="en-US" sz="4000" b="1" dirty="0"/>
              <a:t>정책 예시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E0A291-DCE6-AED6-FD00-CBC30C4EB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22" y="1517119"/>
            <a:ext cx="8378156" cy="45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46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&#10;      IntroToIAM_Diagram&#10;    ">
            <a:extLst>
              <a:ext uri="{FF2B5EF4-FFF2-40B4-BE49-F238E27FC236}">
                <a16:creationId xmlns:a16="http://schemas.microsoft.com/office/drawing/2014/main" id="{116FD8D4-58F9-0258-5FD6-E2F552D20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88" y="203660"/>
            <a:ext cx="7278624" cy="645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517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AWS IAM </a:t>
            </a:r>
            <a:r>
              <a:rPr lang="ko-KR" altLang="en-US" sz="4000" b="1" dirty="0"/>
              <a:t>모범 사례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31F2B7-20A2-1B77-C38C-6FBB9C60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71" y="1841847"/>
            <a:ext cx="11153258" cy="317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3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0D12-CC29-8011-2D85-7B1C98F7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72" y="2879830"/>
            <a:ext cx="10506455" cy="1098340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dirty="0"/>
              <a:t>AWS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CloudTrail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3209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0D12-CC29-8011-2D85-7B1C98F7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72" y="2879830"/>
            <a:ext cx="10506455" cy="1098340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dirty="0"/>
              <a:t>Identity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&amp; Access Management 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30785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AWS CloudTrail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D0C646-A6AC-F906-EA1D-D0C18B998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AWS CloudTrail</a:t>
            </a:r>
            <a:r>
              <a:rPr lang="ko-KR" altLang="en-US" sz="2000" dirty="0"/>
              <a:t>은 </a:t>
            </a:r>
            <a:r>
              <a:rPr lang="en-US" altLang="ko-KR" sz="2000" dirty="0"/>
              <a:t>AWS </a:t>
            </a:r>
            <a:r>
              <a:rPr lang="ko-KR" altLang="en-US" sz="2000" dirty="0"/>
              <a:t>계정의 운영 및 위험 감사</a:t>
            </a:r>
            <a:r>
              <a:rPr lang="en-US" altLang="ko-KR" sz="2000" dirty="0"/>
              <a:t>, </a:t>
            </a:r>
            <a:r>
              <a:rPr lang="ko-KR" altLang="en-US" sz="2000" dirty="0"/>
              <a:t>거버넌스 및 규정 준수를 지원하는 </a:t>
            </a:r>
            <a:r>
              <a:rPr lang="en-US" altLang="ko-KR" sz="2000" dirty="0"/>
              <a:t>AWS </a:t>
            </a:r>
            <a:r>
              <a:rPr lang="ko-KR" altLang="en-US" sz="2000" dirty="0"/>
              <a:t>서비스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사용자</a:t>
            </a:r>
            <a:r>
              <a:rPr lang="en-US" altLang="ko-KR" sz="2000" dirty="0"/>
              <a:t>, </a:t>
            </a:r>
            <a:r>
              <a:rPr lang="ko-KR" altLang="en-US" sz="2000" dirty="0"/>
              <a:t>역할 또는 </a:t>
            </a:r>
            <a:r>
              <a:rPr lang="en-US" altLang="ko-KR" sz="2000" dirty="0"/>
              <a:t>AWS </a:t>
            </a:r>
            <a:r>
              <a:rPr lang="ko-KR" altLang="en-US" sz="2000" dirty="0"/>
              <a:t>서비스가 수행한 작업은 </a:t>
            </a:r>
            <a:r>
              <a:rPr lang="en-US" altLang="ko-KR" sz="2000" dirty="0"/>
              <a:t>CloudTrail</a:t>
            </a:r>
            <a:r>
              <a:rPr lang="ko-KR" altLang="en-US" sz="2000" dirty="0"/>
              <a:t>에 이벤트로 기록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이벤트에는 </a:t>
            </a:r>
            <a:r>
              <a:rPr lang="en-US" altLang="ko-KR" sz="2000" b="0" i="0" dirty="0">
                <a:solidFill>
                  <a:srgbClr val="16191F"/>
                </a:solidFill>
                <a:effectLst/>
              </a:rPr>
              <a:t>AWS Management Console, AWS Command Line Interface, AWS SDK </a:t>
            </a:r>
            <a:r>
              <a:rPr lang="ko-KR" altLang="en-US" sz="2000" b="0" i="0" dirty="0">
                <a:solidFill>
                  <a:srgbClr val="16191F"/>
                </a:solidFill>
                <a:effectLst/>
              </a:rPr>
              <a:t>및 </a:t>
            </a:r>
            <a:r>
              <a:rPr lang="en-US" altLang="ko-KR" sz="2000" b="0" i="0" dirty="0">
                <a:solidFill>
                  <a:srgbClr val="16191F"/>
                </a:solidFill>
                <a:effectLst/>
              </a:rPr>
              <a:t>API</a:t>
            </a:r>
            <a:r>
              <a:rPr lang="ko-KR" altLang="en-US" sz="2000" b="0" i="0" dirty="0">
                <a:solidFill>
                  <a:srgbClr val="16191F"/>
                </a:solidFill>
                <a:effectLst/>
              </a:rPr>
              <a:t>에서 수행된 작업이 포함된다</a:t>
            </a:r>
            <a:r>
              <a:rPr lang="en-US" altLang="ko-KR" sz="2000" b="0" i="0" dirty="0">
                <a:solidFill>
                  <a:srgbClr val="16191F"/>
                </a:solidFill>
                <a:effectLst/>
              </a:rPr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139999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AWS CloudTrail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2D47E7-D056-08A0-BEAF-82B0FA6F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02" y="1517119"/>
            <a:ext cx="9511595" cy="45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72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AWS CloudTrail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AD5CE-EFFD-78F3-4C2E-78B0CDAB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32" y="1517119"/>
            <a:ext cx="10138512" cy="44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76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CloudTrail </a:t>
            </a:r>
            <a:r>
              <a:rPr lang="ko-KR" altLang="en-US" sz="4000" b="1" dirty="0"/>
              <a:t>로그 샘플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2E2711-0FC7-A7C3-58FA-6B4B9E4E0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0"/>
          <a:stretch/>
        </p:blipFill>
        <p:spPr>
          <a:xfrm>
            <a:off x="1137545" y="1398247"/>
            <a:ext cx="9916909" cy="49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CloudTrail </a:t>
            </a:r>
            <a:r>
              <a:rPr lang="ko-KR" altLang="en-US" sz="4000" b="1" dirty="0"/>
              <a:t>추적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2A6D774-0B88-36EE-7078-7CD2C8D2B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로그를 파일 형태로 지정된 </a:t>
            </a:r>
            <a:r>
              <a:rPr lang="en-US" altLang="ko-KR" sz="2000" dirty="0"/>
              <a:t>S3</a:t>
            </a:r>
            <a:r>
              <a:rPr lang="ko-KR" altLang="en-US" sz="2000" dirty="0"/>
              <a:t>버킷 또는 </a:t>
            </a:r>
            <a:r>
              <a:rPr lang="en-US" altLang="ko-KR" sz="2000" dirty="0"/>
              <a:t>CloudWatch Log Group</a:t>
            </a:r>
            <a:r>
              <a:rPr lang="ko-KR" altLang="en-US" sz="2000" dirty="0"/>
              <a:t>에 전달하는 설정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API </a:t>
            </a:r>
            <a:r>
              <a:rPr lang="ko-KR" altLang="en-US" sz="2000" dirty="0"/>
              <a:t>호출 후 </a:t>
            </a:r>
            <a:r>
              <a:rPr lang="en-US" altLang="ko-KR" sz="2000" dirty="0"/>
              <a:t>15</a:t>
            </a:r>
            <a:r>
              <a:rPr lang="ko-KR" altLang="en-US" sz="2000" dirty="0"/>
              <a:t>분 정도 소요</a:t>
            </a:r>
            <a:r>
              <a:rPr lang="en-US" altLang="ko-KR" sz="2000" dirty="0"/>
              <a:t>, 5</a:t>
            </a:r>
            <a:r>
              <a:rPr lang="ko-KR" altLang="en-US" sz="2000" dirty="0"/>
              <a:t>분마다 파일 생성</a:t>
            </a:r>
            <a:r>
              <a:rPr lang="en-US" altLang="ko-KR" sz="2000" dirty="0"/>
              <a:t>, SNS </a:t>
            </a:r>
            <a:r>
              <a:rPr lang="ko-KR" altLang="en-US" sz="2000" dirty="0"/>
              <a:t>알림 설정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단일 </a:t>
            </a:r>
            <a:r>
              <a:rPr lang="ko-KR" altLang="en-US" sz="2000" dirty="0" err="1"/>
              <a:t>리전</a:t>
            </a:r>
            <a:r>
              <a:rPr lang="ko-KR" altLang="en-US" sz="2000" dirty="0"/>
              <a:t> 또는 글로벌 전체에 설정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AWS KMS </a:t>
            </a:r>
            <a:r>
              <a:rPr lang="ko-KR" altLang="en-US" sz="2000" dirty="0"/>
              <a:t>관리형 키를 사용한 서버 측 암호화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로그 파일 무결성 활성화 가능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71918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CloudTrail </a:t>
            </a:r>
            <a:r>
              <a:rPr lang="ko-KR" altLang="en-US" sz="4000" b="1" dirty="0"/>
              <a:t>이벤트의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A4EF09-49A0-7C72-525D-75CE588AC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91" y="1517119"/>
            <a:ext cx="9297698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22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0D12-CC29-8011-2D85-7B1C98F7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72" y="2879830"/>
            <a:ext cx="10506455" cy="1098340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dirty="0"/>
              <a:t>AWS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CloudWatch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1690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CloudWatch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D2B607-A50B-F28E-C40B-0DF4B323A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25" y="1517119"/>
            <a:ext cx="10080150" cy="42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CloudWatch Logs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690335-E900-A58F-CD44-A97C1458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3" y="1603896"/>
            <a:ext cx="10632293" cy="36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88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0D12-CC29-8011-2D85-7B1C98F7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72" y="2879830"/>
            <a:ext cx="10506455" cy="1098340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/>
              <a:t>경보 체계 구성</a:t>
            </a:r>
          </a:p>
        </p:txBody>
      </p:sp>
    </p:spTree>
    <p:extLst>
      <p:ext uri="{BB962C8B-B14F-4D97-AF65-F5344CB8AC3E}">
        <p14:creationId xmlns:p14="http://schemas.microsoft.com/office/powerpoint/2010/main" val="417524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사용자 분류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038152-693B-F9B5-9D19-85F2AC3F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02" y="2309178"/>
            <a:ext cx="8878539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6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경보 체계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8A9E75-A633-79C0-5E6E-35F34739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09" y="1360279"/>
            <a:ext cx="9278645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53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CloudWatch Alarm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0E3EAD-4F6C-FB62-A8AB-FE5C9935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84" y="1517119"/>
            <a:ext cx="11292432" cy="45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AWS Identity and Access Management(IAM)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D5D4DF-96E0-5019-8250-54C48C2F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241" y="3577711"/>
            <a:ext cx="5403729" cy="277432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2BDA839-9051-5202-D994-6EC536D4D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AWS Identity and Access Management(IAM)</a:t>
            </a:r>
            <a:r>
              <a:rPr lang="ko-KR" altLang="en-US" sz="2000" dirty="0"/>
              <a:t>은 리소스에 대한 액세스를 안전하게 제어할 수 있는 웹 서비스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IAM</a:t>
            </a:r>
            <a:r>
              <a:rPr lang="ko-KR" altLang="en-US" sz="2000" dirty="0"/>
              <a:t>을 사용하여 리소스를 사용하도록 인증 및 인가된 대상을 제어한다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5448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IAM </a:t>
            </a:r>
            <a:r>
              <a:rPr lang="ko-KR" altLang="en-US" sz="4000" b="1" dirty="0"/>
              <a:t>기능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61871E0-5F69-EF4A-4F6F-F2A0F9D3A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AWS </a:t>
            </a:r>
            <a:r>
              <a:rPr lang="ko-KR" altLang="en-US" sz="2000" dirty="0"/>
              <a:t>계정에 대한 공유 </a:t>
            </a:r>
            <a:r>
              <a:rPr lang="ko-KR" altLang="en-US" sz="2000" dirty="0" err="1"/>
              <a:t>엑세스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세분화된 권한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Amazon EC2</a:t>
            </a:r>
            <a:r>
              <a:rPr lang="ko-KR" altLang="en-US" sz="2000" dirty="0"/>
              <a:t>에서 실행되는 애플리케이션을 위한 보안 </a:t>
            </a:r>
            <a:r>
              <a:rPr lang="en-US" altLang="ko-KR" sz="2000" dirty="0"/>
              <a:t>AWS </a:t>
            </a:r>
            <a:r>
              <a:rPr lang="ko-KR" altLang="en-US" sz="2000" dirty="0"/>
              <a:t>리소스 액세스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멀티 </a:t>
            </a:r>
            <a:r>
              <a:rPr lang="ko-KR" altLang="en-US" sz="2000" dirty="0" err="1"/>
              <a:t>팩터</a:t>
            </a:r>
            <a:r>
              <a:rPr lang="ko-KR" altLang="en-US" sz="2000" dirty="0"/>
              <a:t> 인증</a:t>
            </a:r>
            <a:r>
              <a:rPr lang="en-US" altLang="ko-KR" sz="2000" dirty="0"/>
              <a:t>(MFA)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많은 </a:t>
            </a:r>
            <a:r>
              <a:rPr lang="en-US" altLang="ko-KR" sz="2000" dirty="0"/>
              <a:t>AWS </a:t>
            </a:r>
            <a:r>
              <a:rPr lang="ko-KR" altLang="en-US" sz="2000" dirty="0"/>
              <a:t>서비스와의 통합</a:t>
            </a:r>
            <a:endParaRPr lang="en-US" altLang="ko-KR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290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AWS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Identity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61871E0-5F69-EF4A-4F6F-F2A0F9D3A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IAM Principal</a:t>
            </a:r>
            <a:r>
              <a:rPr lang="ko-KR" altLang="en-US" sz="2000" dirty="0"/>
              <a:t>은 </a:t>
            </a:r>
            <a:r>
              <a:rPr lang="en-US" altLang="ko-KR" sz="2000" dirty="0"/>
              <a:t>AWS </a:t>
            </a:r>
            <a:r>
              <a:rPr lang="ko-KR" altLang="en-US" sz="2000" dirty="0"/>
              <a:t>계정 내에 정의된 요청 주체</a:t>
            </a:r>
            <a:r>
              <a:rPr lang="en-US" altLang="ko-KR" sz="2000" dirty="0"/>
              <a:t>(</a:t>
            </a:r>
            <a:r>
              <a:rPr lang="ko-KR" altLang="en-US" sz="2000" dirty="0"/>
              <a:t>사람 또는 애플리케이션</a:t>
            </a:r>
            <a:r>
              <a:rPr lang="en-US" altLang="ko-KR" sz="2000" dirty="0"/>
              <a:t>)</a:t>
            </a:r>
            <a:r>
              <a:rPr lang="ko-KR" altLang="en-US" sz="2000" dirty="0"/>
              <a:t>를 의미한다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86664B-9EAE-D7A9-6952-A5DC4F1E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08" y="2705522"/>
            <a:ext cx="8030696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4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IAM User Group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61871E0-5F69-EF4A-4F6F-F2A0F9D3A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8978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IAM User Group</a:t>
            </a:r>
            <a:r>
              <a:rPr lang="ko-KR" altLang="en-US" sz="2000" dirty="0"/>
              <a:t>은 보안 주체가 아니며</a:t>
            </a:r>
            <a:r>
              <a:rPr lang="en-US" altLang="ko-KR" sz="2000" dirty="0"/>
              <a:t>, IAM </a:t>
            </a:r>
            <a:r>
              <a:rPr lang="ko-KR" altLang="en-US" sz="2000" dirty="0"/>
              <a:t>권한을 한꺼번에 주기 위한 용도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그룹 간 포함</a:t>
            </a:r>
            <a:r>
              <a:rPr lang="en-US" altLang="ko-KR" sz="2000" dirty="0"/>
              <a:t>(Nested) </a:t>
            </a:r>
            <a:r>
              <a:rPr lang="ko-KR" altLang="en-US" sz="2000" dirty="0"/>
              <a:t>관계는 불가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자동 소속되는 기본 그룹은 없음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IAM </a:t>
            </a:r>
            <a:r>
              <a:rPr lang="ko-KR" altLang="en-US" sz="2000" dirty="0"/>
              <a:t>사용자는 복수개의 그룹에 속할 수 있음</a:t>
            </a:r>
            <a:r>
              <a:rPr lang="en-US" altLang="ko-KR" sz="2000" dirty="0"/>
              <a:t>(</a:t>
            </a:r>
            <a:r>
              <a:rPr lang="ko-KR" altLang="en-US" sz="2000" dirty="0"/>
              <a:t>최대 </a:t>
            </a:r>
            <a:r>
              <a:rPr lang="en-US" altLang="ko-KR" sz="2000" dirty="0"/>
              <a:t>10</a:t>
            </a:r>
            <a:r>
              <a:rPr lang="ko-KR" altLang="en-US" sz="2000" dirty="0"/>
              <a:t>개까지</a:t>
            </a:r>
            <a:r>
              <a:rPr lang="en-US" altLang="ko-KR" sz="2000" dirty="0"/>
              <a:t>, Hard Limit)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&#10;      AWS 계정, 사용자 및 사용자 그룹 간 관계의 예&#10;    ">
            <a:extLst>
              <a:ext uri="{FF2B5EF4-FFF2-40B4-BE49-F238E27FC236}">
                <a16:creationId xmlns:a16="http://schemas.microsoft.com/office/drawing/2014/main" id="{9E20D7F8-6739-4128-D177-DEF50DBBD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407" y="3273552"/>
            <a:ext cx="2531498" cy="329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67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129243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IAM </a:t>
            </a:r>
            <a:r>
              <a:rPr lang="ko-KR" altLang="en-US" sz="4000" b="1" dirty="0"/>
              <a:t>사용자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E42AF0-0327-7152-D008-A54608BE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919455"/>
            <a:ext cx="8821381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8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D7D31"/>
        </a:solidFill>
        <a:ln>
          <a:solidFill>
            <a:srgbClr val="ED7D3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671</Words>
  <Application>Microsoft Office PowerPoint</Application>
  <PresentationFormat>와이드스크린</PresentationFormat>
  <Paragraphs>104</Paragraphs>
  <Slides>41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Amazon Ember</vt:lpstr>
      <vt:lpstr>맑은 고딕</vt:lpstr>
      <vt:lpstr>Arial</vt:lpstr>
      <vt:lpstr>Calibri</vt:lpstr>
      <vt:lpstr>Office 테마</vt:lpstr>
      <vt:lpstr>AWS Security</vt:lpstr>
      <vt:lpstr>목차</vt:lpstr>
      <vt:lpstr>Identity &amp; Access Management </vt:lpstr>
      <vt:lpstr>사용자 분류</vt:lpstr>
      <vt:lpstr>AWS Identity and Access Management(IAM)</vt:lpstr>
      <vt:lpstr>IAM 기능</vt:lpstr>
      <vt:lpstr>AWS Identity</vt:lpstr>
      <vt:lpstr>IAM User Group</vt:lpstr>
      <vt:lpstr>IAM 사용자 유형</vt:lpstr>
      <vt:lpstr>IAM 사용자 자격 증명</vt:lpstr>
      <vt:lpstr>AWS Identity</vt:lpstr>
      <vt:lpstr>IAM Role 생성 메뉴</vt:lpstr>
      <vt:lpstr>IAM Role 자격 증명</vt:lpstr>
      <vt:lpstr>IAM Role 자격 증명</vt:lpstr>
      <vt:lpstr>AWS Access Management</vt:lpstr>
      <vt:lpstr>IAM Policy</vt:lpstr>
      <vt:lpstr>IAM Policy 구성요소</vt:lpstr>
      <vt:lpstr>IAM 요청의 성공 조건</vt:lpstr>
      <vt:lpstr>DynamoDB로 부터 데이터 읽기</vt:lpstr>
      <vt:lpstr>DynamoDB로 부터 데이터 읽기</vt:lpstr>
      <vt:lpstr>DynamoDB로 부터 데이터 읽기</vt:lpstr>
      <vt:lpstr>AWS 정책의 분류</vt:lpstr>
      <vt:lpstr>Identity-Based 정책과 Resource-Based 정책 비교</vt:lpstr>
      <vt:lpstr>Identity-Based 정책과 Resource-Based 정책 예시</vt:lpstr>
      <vt:lpstr>다른 계정의 경우 정책 설정</vt:lpstr>
      <vt:lpstr>Deny 정책 예시</vt:lpstr>
      <vt:lpstr>PowerPoint 프레젠테이션</vt:lpstr>
      <vt:lpstr>AWS IAM 모범 사례</vt:lpstr>
      <vt:lpstr>AWS CloudTrail</vt:lpstr>
      <vt:lpstr>AWS CloudTrail</vt:lpstr>
      <vt:lpstr>AWS CloudTrail</vt:lpstr>
      <vt:lpstr>AWS CloudTrail</vt:lpstr>
      <vt:lpstr>CloudTrail 로그 샘플</vt:lpstr>
      <vt:lpstr>CloudTrail 추적</vt:lpstr>
      <vt:lpstr>CloudTrail 이벤트의 종류</vt:lpstr>
      <vt:lpstr>AWS CloudWatch</vt:lpstr>
      <vt:lpstr>CloudWatch</vt:lpstr>
      <vt:lpstr>CloudWatch Logs</vt:lpstr>
      <vt:lpstr>경보 체계 구성</vt:lpstr>
      <vt:lpstr>경보 체계 구성</vt:lpstr>
      <vt:lpstr>CloudWatch Alarm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EC2</dc:title>
  <dc:creator>김재현</dc:creator>
  <cp:lastModifiedBy>김재현</cp:lastModifiedBy>
  <cp:revision>91</cp:revision>
  <dcterms:created xsi:type="dcterms:W3CDTF">2022-06-28T01:58:12Z</dcterms:created>
  <dcterms:modified xsi:type="dcterms:W3CDTF">2022-08-10T08:36:29Z</dcterms:modified>
</cp:coreProperties>
</file>